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0"/>
  </p:notesMasterIdLst>
  <p:sldIdLst>
    <p:sldId id="256" r:id="rId2"/>
    <p:sldId id="257" r:id="rId3"/>
    <p:sldId id="287" r:id="rId4"/>
    <p:sldId id="264" r:id="rId5"/>
    <p:sldId id="268" r:id="rId6"/>
    <p:sldId id="259" r:id="rId7"/>
    <p:sldId id="285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1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824EF-9349-473B-94F2-FCBA637265D8}" type="datetimeFigureOut">
              <a:rPr lang="zh-TW" altLang="en-US" smtClean="0"/>
              <a:pPr/>
              <a:t>2022/3/31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216E9-1E64-43AC-9431-C6671B3A21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1985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216E9-1E64-43AC-9431-C6671B3A21D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216E9-1E64-43AC-9431-C6671B3A21D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38A52-5C58-45AC-B245-0D48F0525E10}" type="slidenum">
              <a:rPr lang="zh-HK" altLang="en-US" smtClean="0"/>
              <a:pPr/>
              <a:t>3</a:t>
            </a:fld>
            <a:endParaRPr lang="zh-HK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216E9-1E64-43AC-9431-C6671B3A21D4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216E9-1E64-43AC-9431-C6671B3A21D4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216E9-1E64-43AC-9431-C6671B3A21D4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216E9-1E64-43AC-9431-C6671B3A21D4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216E9-1E64-43AC-9431-C6671B3A21D4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altLang="zh-TW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1700-0F1A-4B36-9AA0-2BD53529D0CA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7244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178-6549-45DD-A3CE-4562B39CB88C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846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6678-11B9-4718-8C2A-736F3DB9A39D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1080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7134C-32F8-4910-BAA1-C51391449F3C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4780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D50B-C594-4776-9A51-FFFF003C1A50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962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E74A-FD05-4A8F-96F8-78FED21EB2CF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5898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3F6-4E26-490D-AD16-CFCF3674F739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8366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9112-E08E-41C6-AA51-07FF1F34C96F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794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E4D0C-2AAE-4954-A237-5935CB27551E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405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CCD3-F630-4A18-BDA8-65E75EE20400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872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D2F90BE-0E41-479E-8397-748030FD553D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134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B32F8-BC17-4C63-AC3D-90134827393C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545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FDAFB80-D005-40C5-90E8-3F2712F45D1B}" type="datetime1">
              <a:rPr lang="en-US" smtClean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3349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hkedcity.net/media/play/playVideo_responsive.php?vFileID=78521&amp;vLang=chi&amp;videoUrl=cb7e2db2e5e7489f0e79165df0e5949cbe16b8c4e354ef1d1f5feb0868512c55e6a0ee9d7310c1726b54248b5f597c5c3188cbc2f136bbc4d1856ab209f0ce7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hyperlink" Target="http://home.eduhk.hk/~teachpe/PE-fitness/page/dance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kpfa.org.hk/CustomPage/paragraphGroup.aspx?ct=customPage&amp;webPageId=106&amp;pageId=144&amp;nnnid=111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s://youtu.be/fMPfIYEb_0Y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hyperlink" Target="https://youtu.be/QixwmnQ-Je8" TargetMode="External"/><Relationship Id="rId4" Type="http://schemas.openxmlformats.org/officeDocument/2006/relationships/hyperlink" Target="https://youtu.be/wp9Wc-YsqDQ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AE220058-3FCE-496E-ADF2-D8A6961F39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E193F809-7E50-4AAD-8E26-878207931C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944603" y="4325112"/>
            <a:ext cx="71323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0890" y="2063095"/>
            <a:ext cx="9637560" cy="3566160"/>
          </a:xfrm>
        </p:spPr>
        <p:txBody>
          <a:bodyPr>
            <a:normAutofit/>
          </a:bodyPr>
          <a:lstStyle/>
          <a:p>
            <a:pPr algn="r"/>
            <a:r>
              <a:rPr lang="zh-CN" altLang="en-US" sz="6000" b="1" smtClean="0"/>
              <a:t>在家进行体能活动</a:t>
            </a:r>
            <a:r>
              <a:rPr lang="zh-TW" altLang="en-US" sz="6000" b="1" smtClean="0"/>
              <a:t>（中学篇）</a:t>
            </a:r>
            <a:r>
              <a:rPr lang="en-US" altLang="zh-TW" sz="6000" b="1"/>
              <a:t/>
            </a:r>
            <a:br>
              <a:rPr lang="en-US" altLang="zh-TW" sz="6000" b="1"/>
            </a:br>
            <a:r>
              <a:rPr lang="zh-TW" altLang="en-US" sz="6000" b="1" smtClean="0">
                <a:solidFill>
                  <a:srgbClr val="7030A0"/>
                </a:solidFill>
              </a:rPr>
              <a:t>健体舞</a:t>
            </a:r>
            <a:r>
              <a:rPr lang="en-US" altLang="zh-TW" sz="6600" b="1" dirty="0"/>
              <a:t/>
            </a:r>
            <a:br>
              <a:rPr lang="en-US" altLang="zh-TW" sz="6600" b="1" dirty="0"/>
            </a:br>
            <a:r>
              <a:rPr lang="en-US" altLang="zh-TW" sz="2000" b="1" dirty="0"/>
              <a:t/>
            </a:r>
            <a:br>
              <a:rPr lang="en-US" altLang="zh-TW" sz="2000" b="1" dirty="0"/>
            </a:br>
            <a:endParaRPr 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36504" y="4455620"/>
            <a:ext cx="7321946" cy="1143000"/>
          </a:xfrm>
        </p:spPr>
        <p:txBody>
          <a:bodyPr>
            <a:normAutofit/>
          </a:bodyPr>
          <a:lstStyle/>
          <a:p>
            <a:pPr algn="r"/>
            <a:r>
              <a:rPr lang="zh-CN" altLang="en-US" smtClean="0"/>
              <a:t>教育局课程发展处体育组</a:t>
            </a:r>
            <a:endParaRPr lang="en-US" dirty="0"/>
          </a:p>
        </p:txBody>
      </p:sp>
      <p:pic>
        <p:nvPicPr>
          <p:cNvPr id="4" name="圖片 3" descr="A picture containing toy&#10;&#10;Description automatically generated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>
                        <a14:foregroundMark x1="42024" y1="27407" x2="42024" y2="27407"/>
                        <a14:foregroundMark x1="29093" y1="57906" x2="29093" y2="57906"/>
                        <a14:foregroundMark x1="26001" y1="62052" x2="26001" y2="62052"/>
                        <a14:foregroundMark x1="24455" y1="64652" x2="24455" y2="64652"/>
                        <a14:foregroundMark x1="79269" y1="56360" x2="79269" y2="56360"/>
                        <a14:foregroundMark x1="75193" y1="63598" x2="75193" y2="63598"/>
                        <a14:foregroundMark x1="75193" y1="68798" x2="75193" y2="68798"/>
                        <a14:foregroundMark x1="74631" y1="72382" x2="74631" y2="72382"/>
                        <a14:foregroundMark x1="51862" y1="54322" x2="51862" y2="54322"/>
                        <a14:foregroundMark x1="58117" y1="52214" x2="58117" y2="52214"/>
                        <a14:foregroundMark x1="45678" y1="53760" x2="45678" y2="53760"/>
                        <a14:foregroundMark x1="54954" y1="56360" x2="54954" y2="56360"/>
                        <a14:foregroundMark x1="52916" y1="62544" x2="52916" y2="62544"/>
                        <a14:foregroundMark x1="49824" y1="83275" x2="49824" y2="83275"/>
                        <a14:foregroundMark x1="49824" y1="78637" x2="49824" y2="78637"/>
                        <a14:foregroundMark x1="53970" y1="84329" x2="53970" y2="84329"/>
                        <a14:foregroundMark x1="6325" y1="81237" x2="6325" y2="81237"/>
                        <a14:foregroundMark x1="13071" y1="77583" x2="13071" y2="77583"/>
                        <a14:foregroundMark x1="16725" y1="81729" x2="16725" y2="81729"/>
                        <a14:foregroundMark x1="18763" y1="85313" x2="18763" y2="85313"/>
                        <a14:foregroundMark x1="14125" y1="87913" x2="14125" y2="87913"/>
                        <a14:foregroundMark x1="25509" y1="77091" x2="25509" y2="77091"/>
                        <a14:foregroundMark x1="27547" y1="80675" x2="27547" y2="80675"/>
                        <a14:foregroundMark x1="26493" y1="83767" x2="26493" y2="83767"/>
                        <a14:foregroundMark x1="25509" y1="88967" x2="25509" y2="88967"/>
                        <a14:foregroundMark x1="63809" y1="81729" x2="63809" y2="81729"/>
                        <a14:foregroundMark x1="70344" y1="78426" x2="70344" y2="78426"/>
                        <a14:foregroundMark x1="73647" y1="82221" x2="73647" y2="82221"/>
                        <a14:foregroundMark x1="74982" y1="84610" x2="74982" y2="84610"/>
                        <a14:foregroundMark x1="70907" y1="88194" x2="70907" y2="88194"/>
                        <a14:foregroundMark x1="82572" y1="78426" x2="82572" y2="78426"/>
                        <a14:foregroundMark x1="87983" y1="86507" x2="87983" y2="86507"/>
                        <a14:foregroundMark x1="46240" y1="51089" x2="46240" y2="51089"/>
                        <a14:foregroundMark x1="53338" y1="51581" x2="53338" y2="51581"/>
                        <a14:foregroundMark x1="50597" y1="57273" x2="50597" y2="57273"/>
                        <a14:foregroundMark x1="48981" y1="52706" x2="48981" y2="52706"/>
                        <a14:foregroundMark x1="55446" y1="54041" x2="55446" y2="54041"/>
                        <a14:foregroundMark x1="79831" y1="62966" x2="79831" y2="62966"/>
                        <a14:foregroundMark x1="82572" y1="58117" x2="82572" y2="58117"/>
                        <a14:foregroundMark x1="72804" y1="54041" x2="72804" y2="540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 rot="21600000">
            <a:off x="9606711" y="4870510"/>
            <a:ext cx="1529804" cy="152980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E9C5090-7D25-41E3-A6D3-CCAEE505E7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1BF8809-0DAC-41E5-A212-ACB4A01BE9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0976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5264" y="408214"/>
            <a:ext cx="10396882" cy="1151965"/>
          </a:xfrm>
        </p:spPr>
        <p:txBody>
          <a:bodyPr/>
          <a:lstStyle/>
          <a:p>
            <a:r>
              <a:rPr lang="zh-TW" altLang="en-US" b="1" dirty="0"/>
              <a:t>前言</a:t>
            </a:r>
            <a:endParaRPr 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145263" y="1962138"/>
            <a:ext cx="10093867" cy="4330174"/>
          </a:xfrm>
        </p:spPr>
        <p:txBody>
          <a:bodyPr>
            <a:normAutofit/>
          </a:bodyPr>
          <a:lstStyle/>
          <a:p>
            <a:pPr marL="0" indent="717550" algn="just">
              <a:buNone/>
            </a:pPr>
            <a:r>
              <a:rPr lang="en-US" altLang="zh-TW" sz="2800"/>
              <a:t>	</a:t>
            </a:r>
            <a:r>
              <a:rPr lang="zh-CN" altLang="en-US" sz="2800" smtClean="0"/>
              <a:t>卫生署指出，由童年开始至成年阶段，恒常参与体能活动对健康有莫大裨益，包括可增强体适能，如心肺适能和肌肉力量、减少身体脂肪、降低患上癌症、心血管疾病和糖尿病的风险、促进骨骼健康，以及提升抗逆力和减少抑郁症状等。此外，保持健康生活模式，可增强身体抵抗力。</a:t>
            </a:r>
            <a:endParaRPr lang="en-US" altLang="zh-TW" sz="2800" dirty="0"/>
          </a:p>
          <a:p>
            <a:pPr marL="0" indent="719138" algn="just">
              <a:buNone/>
            </a:pPr>
            <a:r>
              <a:rPr lang="zh-CN" altLang="en-US" sz="2800" smtClean="0"/>
              <a:t>教育局课程发展处制作了一系列网上教学资源供教师参考，鼓励学生在家进行适量的个人体适能活动</a:t>
            </a:r>
            <a:r>
              <a:rPr lang="zh-TW" altLang="zh-TW" sz="2800" smtClean="0"/>
              <a:t>，</a:t>
            </a:r>
            <a:r>
              <a:rPr lang="zh-CN" altLang="en-US" sz="2800" smtClean="0"/>
              <a:t>家长亦可一同参与或从旁协助。这不但有助促进亲子关系，更可维持良好的身体状态，实践健康的生活方式</a:t>
            </a:r>
            <a:r>
              <a:rPr lang="zh-TW" altLang="en-US" sz="2800" smtClean="0"/>
              <a:t>。</a:t>
            </a:r>
            <a:endParaRPr lang="en-US" altLang="zh-TW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221681" y="-1915"/>
            <a:ext cx="1790700" cy="1790700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330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1095893" y="1772036"/>
            <a:ext cx="10304419" cy="468285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进行活动前，应确保地面平坦干爽；安排足够及安全的活动空间；确保用具合适及稳健安全；</a:t>
            </a:r>
            <a:endParaRPr lang="en-US" altLang="zh-TW" sz="1800" dirty="0" smtClean="0"/>
          </a:p>
          <a:p>
            <a:pPr>
              <a:buNone/>
            </a:pPr>
            <a:r>
              <a:rPr lang="en-US" altLang="zh-TW" sz="1800" dirty="0" smtClean="0"/>
              <a:t>    </a:t>
            </a:r>
            <a:r>
              <a:rPr lang="zh-CN" altLang="en-US" sz="1800" dirty="0" smtClean="0"/>
              <a:t>并保持室内空气流通。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避免于太饱或太饿时进行运动，更不应空腹进行运动。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注意个人的健康及身体状况，并考虑是否适宜进行活动。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进行活动前，应有足够的热身活动；活动后，亦要进行适合的缓和活动。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因应个人的健康及体能状态，选择适合自己的活动强度</a:t>
            </a:r>
            <a:r>
              <a:rPr lang="en-US" altLang="zh-TW" sz="1800" dirty="0" smtClean="0"/>
              <a:t>#</a:t>
            </a:r>
            <a:r>
              <a:rPr lang="zh-CN" altLang="en-US" sz="1800" dirty="0" smtClean="0"/>
              <a:t>、时间及次数。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建议由初阶活动开始，循序渐进地提升难度。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HK" altLang="zh-TW" sz="1800" dirty="0" smtClean="0">
                <a:latin typeface="SimSun" pitchFamily="2" charset="-122"/>
                <a:ea typeface="SimSun" pitchFamily="2" charset="-122"/>
              </a:rPr>
              <a:t>保持</a:t>
            </a:r>
            <a:r>
              <a:rPr lang="zh-CN" altLang="en-US" sz="1800" dirty="0" smtClean="0"/>
              <a:t>呼吸，不应闭气。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进行活动时切勿对邻居造成影响。</a:t>
            </a:r>
            <a:endParaRPr lang="zh-TW" altLang="zh-TW" sz="18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1800" dirty="0" smtClean="0"/>
              <a:t>活动后要补充适量的水分，注意个人卫生及保持身体清洁。</a:t>
            </a:r>
            <a:endParaRPr lang="zh-TW" altLang="zh-TW" sz="1800" dirty="0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683625" y="408214"/>
            <a:ext cx="10396882" cy="1151965"/>
          </a:xfrm>
        </p:spPr>
        <p:txBody>
          <a:bodyPr/>
          <a:lstStyle/>
          <a:p>
            <a:r>
              <a:rPr lang="zh-TW" altLang="en-US" b="1" dirty="0"/>
              <a:t>安全措施</a:t>
            </a:r>
            <a:endParaRPr lang="en-US" b="1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56549" y="180653"/>
            <a:ext cx="1975757" cy="1975757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="" xmlns:a16="http://schemas.microsoft.com/office/drawing/2014/main" id="{374B5CD8-6000-45B3-A7F7-E84E27EC1840}"/>
              </a:ext>
            </a:extLst>
          </p:cNvPr>
          <p:cNvSpPr txBox="1">
            <a:spLocks/>
          </p:cNvSpPr>
          <p:nvPr/>
        </p:nvSpPr>
        <p:spPr>
          <a:xfrm>
            <a:off x="692132" y="5693192"/>
            <a:ext cx="11054439" cy="7023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Calibri" panose="020F0502020204030204" pitchFamily="34" charset="0"/>
              <a:buNone/>
            </a:pPr>
            <a:endParaRPr lang="en-US" altLang="zh-TW" sz="1300" dirty="0"/>
          </a:p>
          <a:p>
            <a:pPr marL="447675" indent="-447675">
              <a:spcBef>
                <a:spcPts val="0"/>
              </a:spcBef>
              <a:buFont typeface="Calibri" panose="020F0502020204030204" pitchFamily="34" charset="0"/>
              <a:buNone/>
            </a:pPr>
            <a:r>
              <a:rPr lang="zh-TW" altLang="en-US" sz="1200" b="1" dirty="0" smtClean="0"/>
              <a:t>    </a:t>
            </a:r>
            <a:r>
              <a:rPr lang="en-US" altLang="zh-TW" sz="1200" b="1" smtClean="0"/>
              <a:t>#</a:t>
            </a:r>
            <a:r>
              <a:rPr lang="en-US" altLang="zh-TW" sz="1400" b="1" smtClean="0"/>
              <a:t> </a:t>
            </a:r>
            <a:r>
              <a:rPr lang="zh-CN" altLang="en-US" sz="1200" b="1" smtClean="0"/>
              <a:t>：活动强度可分低、中、剧烈强度。低强度： 是指一些简单、轻量，可以应付自如的体能活动。中强度： 指做这些活动的时候，呼吸和心跳稍为加快及轻微流汗但不觉辛苦（例如 仍然可以交谈自如）。剧烈强度： 指做这些活动的时候，呼吸急速、心跳好快及大量流汗，觉得辛苦（例如 不能够交谈自如或感觉困难）。</a:t>
            </a:r>
            <a:endParaRPr lang="en-US" altLang="zh-TW" sz="1200" b="1" dirty="0"/>
          </a:p>
        </p:txBody>
      </p:sp>
    </p:spTree>
    <p:extLst>
      <p:ext uri="{BB962C8B-B14F-4D97-AF65-F5344CB8AC3E}">
        <p14:creationId xmlns="" xmlns:p14="http://schemas.microsoft.com/office/powerpoint/2010/main" val="1854973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E4490D0-3672-446A-AC12-B4830333BD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39CB82C2-DF65-4EC1-8280-F201D50F57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7E1D4427-852B-4B37-8E76-0E9F1810BA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xmlns="" id="{AE220058-3FCE-496E-ADF2-D8A6961F39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E193F809-7E50-4AAD-8E26-878207931C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944603" y="4325112"/>
            <a:ext cx="71323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213F6D-B97A-427A-8163-4908111D9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504" y="758952"/>
            <a:ext cx="7319175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z="6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学与教资源</a:t>
            </a:r>
            <a:r>
              <a:rPr lang="en-US" altLang="zh-TW" sz="6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zh-TW" sz="6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en-US" altLang="zh-TW" sz="6600" b="1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zh-TW" sz="6600" b="1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zh-TW" altLang="en-US" sz="6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健体舞</a:t>
            </a:r>
            <a:endParaRPr lang="en-US" altLang="zh-TW" sz="6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圖片 1" descr="A picture containing toy&#10;&#10;Description automatically generated">
            <a:extLst>
              <a:ext uri="{FF2B5EF4-FFF2-40B4-BE49-F238E27FC236}">
                <a16:creationId xmlns:a16="http://schemas.microsoft.com/office/drawing/2014/main" xmlns="" id="{F1594873-9B88-4CDD-B15E-44632BFDCC5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>
                        <a14:foregroundMark x1="42024" y1="27407" x2="42024" y2="27407"/>
                        <a14:foregroundMark x1="29093" y1="57906" x2="29093" y2="57906"/>
                        <a14:foregroundMark x1="26001" y1="62052" x2="26001" y2="62052"/>
                        <a14:foregroundMark x1="24455" y1="64652" x2="24455" y2="64652"/>
                        <a14:foregroundMark x1="79269" y1="56360" x2="79269" y2="56360"/>
                        <a14:foregroundMark x1="75193" y1="63598" x2="75193" y2="63598"/>
                        <a14:foregroundMark x1="75193" y1="68798" x2="75193" y2="68798"/>
                        <a14:foregroundMark x1="74631" y1="72382" x2="74631" y2="72382"/>
                        <a14:foregroundMark x1="51862" y1="54322" x2="51862" y2="54322"/>
                        <a14:foregroundMark x1="58117" y1="52214" x2="58117" y2="52214"/>
                        <a14:foregroundMark x1="45678" y1="53760" x2="45678" y2="53760"/>
                        <a14:foregroundMark x1="54954" y1="56360" x2="54954" y2="56360"/>
                        <a14:foregroundMark x1="52916" y1="62544" x2="52916" y2="62544"/>
                        <a14:foregroundMark x1="49824" y1="83275" x2="49824" y2="83275"/>
                        <a14:foregroundMark x1="49824" y1="78637" x2="49824" y2="78637"/>
                        <a14:foregroundMark x1="53970" y1="84329" x2="53970" y2="84329"/>
                        <a14:foregroundMark x1="6325" y1="81237" x2="6325" y2="81237"/>
                        <a14:foregroundMark x1="13071" y1="77583" x2="13071" y2="77583"/>
                        <a14:foregroundMark x1="16725" y1="81729" x2="16725" y2="81729"/>
                        <a14:foregroundMark x1="18763" y1="85313" x2="18763" y2="85313"/>
                        <a14:foregroundMark x1="14125" y1="87913" x2="14125" y2="87913"/>
                        <a14:foregroundMark x1="25509" y1="77091" x2="25509" y2="77091"/>
                        <a14:foregroundMark x1="27547" y1="80675" x2="27547" y2="80675"/>
                        <a14:foregroundMark x1="26493" y1="83767" x2="26493" y2="83767"/>
                        <a14:foregroundMark x1="25509" y1="88967" x2="25509" y2="88967"/>
                        <a14:foregroundMark x1="63809" y1="81729" x2="63809" y2="81729"/>
                        <a14:foregroundMark x1="70344" y1="78426" x2="70344" y2="78426"/>
                        <a14:foregroundMark x1="73647" y1="82221" x2="73647" y2="82221"/>
                        <a14:foregroundMark x1="74982" y1="84610" x2="74982" y2="84610"/>
                        <a14:foregroundMark x1="70907" y1="88194" x2="70907" y2="88194"/>
                        <a14:foregroundMark x1="82572" y1="78426" x2="82572" y2="78426"/>
                        <a14:foregroundMark x1="87983" y1="86507" x2="87983" y2="86507"/>
                        <a14:foregroundMark x1="46240" y1="51089" x2="46240" y2="51089"/>
                        <a14:foregroundMark x1="53338" y1="51581" x2="53338" y2="51581"/>
                        <a14:foregroundMark x1="50597" y1="57273" x2="50597" y2="57273"/>
                        <a14:foregroundMark x1="48981" y1="52706" x2="48981" y2="52706"/>
                        <a14:foregroundMark x1="55446" y1="54041" x2="55446" y2="54041"/>
                        <a14:foregroundMark x1="79831" y1="62966" x2="79831" y2="62966"/>
                        <a14:foregroundMark x1="82572" y1="58117" x2="82572" y2="58117"/>
                        <a14:foregroundMark x1="72804" y1="54041" x2="72804" y2="540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 rot="21600000">
            <a:off x="1207658" y="2222747"/>
            <a:ext cx="2171646" cy="217164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3E9C5090-7D25-41E3-A6D3-CCAEE505E7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1BF8809-0DAC-41E5-A212-ACB4A01BE9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0D5B0A3-4CD9-42C3-9626-34A05A49833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6051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热身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160522" y="1767124"/>
            <a:ext cx="10171204" cy="9504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dirty="0" smtClean="0">
                <a:hlinkClick r:id="rId3"/>
              </a:rPr>
              <a:t>https://apps.hkedcity.net/media/play/playVideo_responsive.php?vFileID=78521&amp;vLang=chi&amp;videoUrl=cb7e2db2e5e7489f0e79165df0e5949cbe16b8c4e354ef1d1f5feb0868512c55e6a0ee9d7310c1726b54248b5f597c5c3188cbc2f136bbc4d1856ab209f0ce77</a:t>
            </a:r>
            <a:endParaRPr lang="en-US" sz="1800" dirty="0">
              <a:hlinkClick r:id="rId4"/>
            </a:endParaRPr>
          </a:p>
        </p:txBody>
      </p:sp>
      <p:pic>
        <p:nvPicPr>
          <p:cNvPr id="6" name="圖片 5">
            <a:hlinkClick r:id="rId3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601259" y="2580131"/>
            <a:ext cx="5290359" cy="2975827"/>
          </a:xfrm>
          <a:prstGeom prst="rect">
            <a:avLst/>
          </a:prstGeom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1068225" y="2352432"/>
            <a:ext cx="5375305" cy="35368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endParaRPr lang="en-US" altLang="zh-TW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使用方法</a:t>
            </a:r>
            <a:r>
              <a:rPr lang="zh-HK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Tx/>
              <a:buFont typeface="+mj-lt"/>
              <a:buAutoNum type="arabicPeriod"/>
            </a:pPr>
            <a:r>
              <a:rPr lang="zh-CN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为照顾学习多样性，片中各人的动作略有不同，可先看影片，再按能力选择适合自己的舞步作热身。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Tx/>
              <a:buFont typeface="+mj-lt"/>
              <a:buAutoNum type="arabicPeriod"/>
            </a:pPr>
            <a:r>
              <a:rPr lang="zh-TW" alt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亦</a:t>
            </a:r>
            <a:r>
              <a:rPr lang="zh-CN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可因应自己的能力逐一挑战，更可加入自创舞步动作。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73204A75-3328-4140-8555-901EF43E5C81}"/>
              </a:ext>
            </a:extLst>
          </p:cNvPr>
          <p:cNvSpPr/>
          <p:nvPr/>
        </p:nvSpPr>
        <p:spPr>
          <a:xfrm>
            <a:off x="6775248" y="5638539"/>
            <a:ext cx="4942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mtClean="0"/>
              <a:t>(</a:t>
            </a:r>
            <a:r>
              <a:rPr lang="zh-CN" altLang="en-US" smtClean="0"/>
              <a:t>可点击上图，进入相关网页以便浏览热身舞步</a:t>
            </a:r>
            <a:r>
              <a:rPr lang="en-US" altLang="zh-TW" smtClean="0"/>
              <a:t>)</a:t>
            </a:r>
            <a:endParaRPr lang="zh-HK" altLang="en-US" dirty="0"/>
          </a:p>
        </p:txBody>
      </p:sp>
      <p:pic>
        <p:nvPicPr>
          <p:cNvPr id="9" name="圖片 8" descr="fitness dance_warm up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88218" y="185530"/>
            <a:ext cx="1507434" cy="150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554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zh-TW" altLang="en-US" b="1" smtClean="0"/>
              <a:t>健体舞</a:t>
            </a:r>
            <a:r>
              <a:rPr lang="en-US" altLang="zh-TW" b="1" smtClean="0"/>
              <a:t>--</a:t>
            </a:r>
            <a:r>
              <a:rPr lang="zh-TW" altLang="en-US" b="1" smtClean="0"/>
              <a:t>单动作</a:t>
            </a:r>
            <a:endParaRPr lang="en-US" altLang="zh-H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097279" y="1820254"/>
            <a:ext cx="9875521" cy="447799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TW" dirty="0">
                <a:hlinkClick r:id="rId3"/>
              </a:rPr>
              <a:t>http://www.hkpfa.org.hk/CustomPage/paragraphGroup.aspx?ct=customPage&amp;webPageId=106&amp;pageId=144&amp;nnnid=111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mtClean="0">
                <a:solidFill>
                  <a:schemeClr val="tx1"/>
                </a:solidFill>
              </a:rPr>
              <a:t>可点击以上连结，挑选不同舞步进行练习。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mtClean="0">
                <a:solidFill>
                  <a:schemeClr val="tx1"/>
                </a:solidFill>
              </a:rPr>
              <a:t>（如希望依照基本次序进行练习，可以参考</a:t>
            </a:r>
            <a:r>
              <a:rPr lang="zh-CN" altLang="en-US" b="1" smtClean="0">
                <a:solidFill>
                  <a:schemeClr val="tx1"/>
                </a:solidFill>
              </a:rPr>
              <a:t>在家进行体能活动</a:t>
            </a:r>
            <a:r>
              <a:rPr lang="zh-TW" altLang="en-US" b="1" smtClean="0">
                <a:solidFill>
                  <a:schemeClr val="tx1"/>
                </a:solidFill>
              </a:rPr>
              <a:t>（小学篇）</a:t>
            </a:r>
            <a:r>
              <a:rPr lang="en-US" altLang="zh-HK" b="1" smtClean="0">
                <a:solidFill>
                  <a:schemeClr val="tx1"/>
                </a:solidFill>
              </a:rPr>
              <a:t>--</a:t>
            </a:r>
            <a:r>
              <a:rPr lang="zh-TW" altLang="en-US" b="1" smtClean="0">
                <a:solidFill>
                  <a:schemeClr val="tx1"/>
                </a:solidFill>
              </a:rPr>
              <a:t>健体舞</a:t>
            </a:r>
            <a:r>
              <a:rPr lang="zh-TW" altLang="en-US" smtClean="0">
                <a:solidFill>
                  <a:schemeClr val="tx1"/>
                </a:solidFill>
              </a:rPr>
              <a:t>）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picture containing indoor, black, white, clock&#10;&#10;Description automatically generated">
            <a:extLst>
              <a:ext uri="{FF2B5EF4-FFF2-40B4-BE49-F238E27FC236}">
                <a16:creationId xmlns:a16="http://schemas.microsoft.com/office/drawing/2014/main" xmlns="" id="{1F34E71F-666F-4FEF-B6C9-E3F3CD3B019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364741" y="93099"/>
            <a:ext cx="1581877" cy="158187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8309779" y="4289989"/>
            <a:ext cx="2756105" cy="1550309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119501" y="4289989"/>
            <a:ext cx="2756105" cy="1550309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714640" y="4289989"/>
            <a:ext cx="2756105" cy="1550309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683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B09BA2-827E-4984-B71F-0CF105C10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/>
              <a:t>串连健体舞创作</a:t>
            </a: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77D1FF-4A6E-4A19-8B19-AB077D01836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89609" y="1842052"/>
            <a:ext cx="9800284" cy="4540989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sz="2400" smtClean="0"/>
              <a:t>1.</a:t>
            </a:r>
            <a:r>
              <a:rPr lang="zh-CN" altLang="en-US" sz="2400" smtClean="0"/>
              <a:t>练习上肢及下肢的单动作，尝试组合上肢及下肢动作练习。</a:t>
            </a:r>
            <a:endParaRPr lang="en-US" altLang="zh-TW" sz="2400" dirty="0"/>
          </a:p>
          <a:p>
            <a:pPr marL="384048" lvl="2" indent="0">
              <a:buNone/>
            </a:pPr>
            <a:r>
              <a:rPr lang="zh-TW" altLang="en-US" sz="2400" dirty="0"/>
              <a:t>例如</a:t>
            </a:r>
            <a:endParaRPr lang="en-US" altLang="zh-TW" sz="2400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sz="2400" smtClean="0"/>
              <a:t>2.</a:t>
            </a:r>
            <a:r>
              <a:rPr lang="zh-CN" altLang="en-US" sz="2400" smtClean="0"/>
              <a:t>将每个组合动作及其他肢体动作跟音乐串连，编排成新的舞步。</a:t>
            </a:r>
            <a:endParaRPr lang="en-US" altLang="zh-TW" sz="2400" dirty="0"/>
          </a:p>
          <a:p>
            <a:r>
              <a:rPr lang="en-US" altLang="zh-TW" sz="2400" smtClean="0"/>
              <a:t>3.</a:t>
            </a:r>
            <a:r>
              <a:rPr lang="zh-CN" altLang="en-US" sz="2400" smtClean="0"/>
              <a:t>可参考网页「串连健体舞示范」部分</a:t>
            </a:r>
            <a:endParaRPr lang="en-US" altLang="zh-TW" sz="2400" dirty="0"/>
          </a:p>
          <a:p>
            <a:r>
              <a:rPr lang="zh-TW" altLang="en-US" sz="2400">
                <a:solidFill>
                  <a:srgbClr val="0000FF"/>
                </a:solidFill>
              </a:rPr>
              <a:t>    </a:t>
            </a:r>
            <a:r>
              <a:rPr lang="en-US" altLang="zh-TW" sz="2400" smtClean="0">
                <a:solidFill>
                  <a:schemeClr val="tx1"/>
                </a:solidFill>
              </a:rPr>
              <a:t>-</a:t>
            </a:r>
            <a:r>
              <a:rPr lang="en-US" altLang="zh-TW" sz="2400" smtClean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altLang="zh-TW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://youtu.be/fMPfIYEb_0Y</a:t>
            </a:r>
            <a:endParaRPr lang="en-US" altLang="zh-TW" sz="2400" dirty="0">
              <a:solidFill>
                <a:schemeClr val="tx1"/>
              </a:solidFill>
            </a:endParaRPr>
          </a:p>
          <a:p>
            <a:r>
              <a:rPr lang="en-US" altLang="zh-TW" sz="2400" smtClean="0">
                <a:solidFill>
                  <a:schemeClr val="tx1"/>
                </a:solidFill>
              </a:rPr>
              <a:t>    -</a:t>
            </a:r>
            <a:r>
              <a:rPr lang="en-US" altLang="zh-TW" sz="2400" smtClean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altLang="zh-TW" sz="2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://youtu.be/wp9Wc-YsqDQ</a:t>
            </a:r>
            <a:endParaRPr lang="en-US" altLang="zh-TW" sz="2400" dirty="0">
              <a:solidFill>
                <a:schemeClr val="tx1"/>
              </a:solidFill>
            </a:endParaRPr>
          </a:p>
          <a:p>
            <a:r>
              <a:rPr lang="en-US" altLang="zh-TW" sz="2400" smtClean="0">
                <a:solidFill>
                  <a:schemeClr val="tx1"/>
                </a:solidFill>
              </a:rPr>
              <a:t>    -</a:t>
            </a:r>
            <a:r>
              <a:rPr lang="en-US" altLang="zh-TW" sz="2400" smtClean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altLang="zh-TW" sz="24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://youtu.be/QixwmnQ-Je8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zh-TW" sz="2400" dirty="0"/>
          </a:p>
          <a:p>
            <a:endParaRPr lang="en-US" altLang="zh-TW" sz="2400" dirty="0"/>
          </a:p>
          <a:p>
            <a:endParaRPr lang="zh-TW" altLang="en-US" sz="24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BD9BF39D-9CB6-4FC4-8A53-C850DA107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0393920"/>
              </p:ext>
            </p:extLst>
          </p:nvPr>
        </p:nvGraphicFramePr>
        <p:xfrm>
          <a:off x="2316565" y="2289077"/>
          <a:ext cx="7147294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615">
                  <a:extLst>
                    <a:ext uri="{9D8B030D-6E8A-4147-A177-3AD203B41FA5}">
                      <a16:colId xmlns:a16="http://schemas.microsoft.com/office/drawing/2014/main" xmlns="" val="79888498"/>
                    </a:ext>
                  </a:extLst>
                </a:gridCol>
                <a:gridCol w="3045041">
                  <a:extLst>
                    <a:ext uri="{9D8B030D-6E8A-4147-A177-3AD203B41FA5}">
                      <a16:colId xmlns:a16="http://schemas.microsoft.com/office/drawing/2014/main" xmlns="" val="545309640"/>
                    </a:ext>
                  </a:extLst>
                </a:gridCol>
                <a:gridCol w="3364638">
                  <a:extLst>
                    <a:ext uri="{9D8B030D-6E8A-4147-A177-3AD203B41FA5}">
                      <a16:colId xmlns:a16="http://schemas.microsoft.com/office/drawing/2014/main" xmlns="" val="4066825642"/>
                    </a:ext>
                  </a:extLst>
                </a:gridCol>
              </a:tblGrid>
              <a:tr h="37274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smtClean="0"/>
                        <a:t>组合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上肢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下肢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5756584"/>
                  </a:ext>
                </a:extLst>
              </a:tr>
              <a:tr h="3727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1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/>
                        <a:t>屈臂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/>
                        <a:t>屈腿</a:t>
                      </a:r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9915522"/>
                  </a:ext>
                </a:extLst>
              </a:tr>
              <a:tr h="37274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2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/>
                        <a:t>划船手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smtClean="0"/>
                        <a:t>合并步</a:t>
                      </a:r>
                      <a:endParaRPr lang="en-US" altLang="zh-TW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4748244"/>
                  </a:ext>
                </a:extLst>
              </a:tr>
              <a:tr h="37274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TW" altLang="en-US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推手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藤步</a:t>
                      </a:r>
                      <a:endParaRPr lang="en-US" altLang="zh-TW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6056649"/>
                  </a:ext>
                </a:extLst>
              </a:tr>
              <a:tr h="37274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/>
                        <a:t>划船手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/>
                        <a:t>屈腿</a:t>
                      </a:r>
                      <a:endParaRPr lang="zh-TW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16001676"/>
                  </a:ext>
                </a:extLst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0EC50C2C-0778-4029-8C32-BB955CF157E0}"/>
              </a:ext>
            </a:extLst>
          </p:cNvPr>
          <p:cNvGrpSpPr/>
          <p:nvPr/>
        </p:nvGrpSpPr>
        <p:grpSpPr>
          <a:xfrm>
            <a:off x="6400800" y="4973216"/>
            <a:ext cx="1015074" cy="1282337"/>
            <a:chOff x="1618036" y="3765364"/>
            <a:chExt cx="1739022" cy="2368891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xmlns="" id="{25CC2730-73E3-4B40-8BE7-7D2E41E5E7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8036" y="4395233"/>
              <a:ext cx="1739022" cy="17390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1BC8A1AF-2876-4CFA-BA0F-97A5C98A0551}"/>
                </a:ext>
              </a:extLst>
            </p:cNvPr>
            <p:cNvSpPr txBox="1"/>
            <p:nvPr/>
          </p:nvSpPr>
          <p:spPr>
            <a:xfrm>
              <a:off x="1896592" y="3765364"/>
              <a:ext cx="1181911" cy="6254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smtClean="0"/>
                <a:t>单人</a:t>
              </a:r>
              <a:r>
                <a:rPr lang="en-US" altLang="zh-TW" sz="1600" b="1" smtClean="0"/>
                <a:t>I</a:t>
              </a:r>
              <a:endParaRPr lang="zh-TW" altLang="en-US" sz="16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EFC2F109-4065-4410-A12E-FAF433F9559D}"/>
              </a:ext>
            </a:extLst>
          </p:cNvPr>
          <p:cNvGrpSpPr/>
          <p:nvPr/>
        </p:nvGrpSpPr>
        <p:grpSpPr>
          <a:xfrm>
            <a:off x="8049737" y="4973215"/>
            <a:ext cx="1015074" cy="1324439"/>
            <a:chOff x="5226489" y="3765364"/>
            <a:chExt cx="1739022" cy="2364536"/>
          </a:xfrm>
        </p:grpSpPr>
        <p:pic>
          <p:nvPicPr>
            <p:cNvPr id="10" name="Picture 4">
              <a:extLst>
                <a:ext uri="{FF2B5EF4-FFF2-40B4-BE49-F238E27FC236}">
                  <a16:creationId xmlns:a16="http://schemas.microsoft.com/office/drawing/2014/main" xmlns="" id="{E47B9EF7-8DD8-47A5-8430-EA3ADE8496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6489" y="4390878"/>
              <a:ext cx="1739022" cy="17390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48432CA9-2F4C-40E0-A295-20E2B40FE125}"/>
                </a:ext>
              </a:extLst>
            </p:cNvPr>
            <p:cNvSpPr txBox="1"/>
            <p:nvPr/>
          </p:nvSpPr>
          <p:spPr>
            <a:xfrm>
              <a:off x="5386347" y="3765364"/>
              <a:ext cx="1424159" cy="6044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smtClean="0"/>
                <a:t>单人</a:t>
              </a:r>
              <a:r>
                <a:rPr lang="en-US" altLang="zh-TW" sz="1600" b="1" smtClean="0"/>
                <a:t>II</a:t>
              </a:r>
              <a:endParaRPr lang="zh-TW" altLang="en-US" sz="16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B49FEB2-64DF-4E7B-9EDF-C03AB5E6FAE2}"/>
              </a:ext>
            </a:extLst>
          </p:cNvPr>
          <p:cNvGrpSpPr/>
          <p:nvPr/>
        </p:nvGrpSpPr>
        <p:grpSpPr>
          <a:xfrm>
            <a:off x="9698674" y="4973215"/>
            <a:ext cx="1015074" cy="1324439"/>
            <a:chOff x="8834942" y="3765364"/>
            <a:chExt cx="1739021" cy="2364536"/>
          </a:xfrm>
        </p:grpSpPr>
        <p:pic>
          <p:nvPicPr>
            <p:cNvPr id="13" name="Picture 6">
              <a:extLst>
                <a:ext uri="{FF2B5EF4-FFF2-40B4-BE49-F238E27FC236}">
                  <a16:creationId xmlns:a16="http://schemas.microsoft.com/office/drawing/2014/main" xmlns="" id="{03170192-CA3D-41AD-BD91-68A467ADB3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942" y="4390879"/>
              <a:ext cx="1739021" cy="17390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D0A83732-4170-4AB7-B749-5167C2F57DC2}"/>
                </a:ext>
              </a:extLst>
            </p:cNvPr>
            <p:cNvSpPr txBox="1"/>
            <p:nvPr/>
          </p:nvSpPr>
          <p:spPr>
            <a:xfrm>
              <a:off x="8997341" y="3765364"/>
              <a:ext cx="1424158" cy="6044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b="1" smtClean="0"/>
                <a:t>单人</a:t>
              </a:r>
              <a:r>
                <a:rPr lang="en-US" altLang="zh-TW" sz="1600" b="1" smtClean="0"/>
                <a:t>III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16524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2579DAE-C141-48DB-810E-C070C30081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2FD90C3-6350-4D5B-9738-6E94EDF30F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1497DE5-0939-4D1D-9350-0C5E1B209C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5CCC70ED-6C63-4537-B7EB-51990D6C0A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76E24C1-2968-40DC-A36E-F6B85F0F07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內容版面配置區 3" descr="A close up of a logo&#10;&#10;Description automatically generated"/>
          <p:cNvPicPr>
            <a:picLocks noGrp="1" noChangeAspect="1"/>
          </p:cNvPicPr>
          <p:nvPr>
            <p:ph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388064" y="2224415"/>
            <a:ext cx="2528975" cy="25289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" name="Picture 2" descr="https://www.edb.gov.hk/attachment/tc/curriculum-development/4-key-tasks/moral-civic/mpd2019/I%20can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701239" y="2291667"/>
            <a:ext cx="1850075" cy="20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標題 12">
            <a:extLst>
              <a:ext uri="{FF2B5EF4-FFF2-40B4-BE49-F238E27FC236}">
                <a16:creationId xmlns:a16="http://schemas.microsoft.com/office/drawing/2014/main" xmlns="" id="{0CB92536-A13B-4C3A-A0D4-2F9D212A5656}"/>
              </a:ext>
            </a:extLst>
          </p:cNvPr>
          <p:cNvSpPr txBox="1">
            <a:spLocks/>
          </p:cNvSpPr>
          <p:nvPr/>
        </p:nvSpPr>
        <p:spPr>
          <a:xfrm>
            <a:off x="1067369" y="4753390"/>
            <a:ext cx="10118221" cy="18180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lvl="1" indent="-91440" algn="ctr" defTabSz="914400">
              <a:spcBef>
                <a:spcPts val="1200"/>
              </a:spcBef>
              <a:spcAft>
                <a:spcPts val="200"/>
              </a:spcAft>
            </a:pPr>
            <a:r>
              <a:rPr lang="zh-CN" altLang="en-US" sz="3200" b="1" kern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世界卫生组织建议，</a:t>
            </a:r>
            <a:r>
              <a:rPr lang="en-US" altLang="zh-TW" sz="3200" b="1" kern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5-17</a:t>
            </a:r>
            <a:r>
              <a:rPr lang="zh-CN" altLang="en-US" sz="3200" b="1" kern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岁儿童及青少年</a:t>
            </a:r>
            <a:r>
              <a:rPr lang="en-US" altLang="zh-TW" sz="3200" b="1" ker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ker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CN" altLang="en-US" sz="3200" b="1" u="sng" kern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每天应累积最少</a:t>
            </a:r>
            <a:r>
              <a:rPr lang="en-US" altLang="zh-TW" sz="3200" b="1" u="sng" kern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3200" b="1" u="sng" kern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分钟</a:t>
            </a:r>
            <a:r>
              <a:rPr lang="zh-CN" altLang="en-US" sz="3200" b="1" kern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中等强度至剧烈强度的</a:t>
            </a:r>
            <a:r>
              <a:rPr lang="zh-TW" altLang="en-US" sz="3200" b="1" u="sng" kern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体能活动</a:t>
            </a:r>
            <a:r>
              <a:rPr lang="zh-TW" altLang="en-US" sz="3200" b="1" kern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100" b="1" ker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100" b="1" ker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CN" altLang="en-US" sz="3200" b="1" kern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为自己定立清晰的目标，你一定做得到</a:t>
            </a:r>
            <a:r>
              <a:rPr lang="en-US" altLang="zh-TW" sz="3200" b="1" kern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r>
              <a:rPr lang="en-US" altLang="zh-TW" sz="2400" kern="0" dirty="0">
                <a:solidFill>
                  <a:sysClr val="windowText" lastClr="000000"/>
                </a:solidFill>
              </a:rPr>
              <a:t/>
            </a:r>
            <a:br>
              <a:rPr lang="en-US" altLang="zh-TW" sz="2400" kern="0" dirty="0">
                <a:solidFill>
                  <a:sysClr val="windowText" lastClr="000000"/>
                </a:solidFill>
              </a:rPr>
            </a:br>
            <a:endParaRPr lang="en-US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61633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660</Words>
  <Application>Microsoft Office PowerPoint</Application>
  <PresentationFormat>自訂</PresentationFormat>
  <Paragraphs>79</Paragraphs>
  <Slides>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Retrospect</vt:lpstr>
      <vt:lpstr>在家进行体能活动（中学篇） 健体舞  </vt:lpstr>
      <vt:lpstr>前言</vt:lpstr>
      <vt:lpstr>安全措施</vt:lpstr>
      <vt:lpstr>学与教资源 –  健体舞</vt:lpstr>
      <vt:lpstr>热身</vt:lpstr>
      <vt:lpstr>健体舞--单动作</vt:lpstr>
      <vt:lpstr>串连健体舞创作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健體舞教材</dc:title>
  <dc:creator>CHO WING CHI</dc:creator>
  <cp:lastModifiedBy>laisheung</cp:lastModifiedBy>
  <cp:revision>64</cp:revision>
  <dcterms:created xsi:type="dcterms:W3CDTF">2020-03-16T05:06:49Z</dcterms:created>
  <dcterms:modified xsi:type="dcterms:W3CDTF">2022-03-31T08:15:13Z</dcterms:modified>
</cp:coreProperties>
</file>